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Lst>
  <p:notesMasterIdLst>
    <p:notesMasterId r:id="rId5"/>
  </p:notesMasterIdLst>
  <p:handoutMasterIdLst>
    <p:handoutMasterId r:id="rId6"/>
  </p:handoutMasterIdLst>
  <p:sldIdLst>
    <p:sldId id="256" r:id="rId2"/>
    <p:sldId id="729" r:id="rId3"/>
    <p:sldId id="745" r:id="rId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Grant Nakata" initials="GN" lastIdx="2" clrIdx="1">
    <p:extLst/>
  </p:cmAuthor>
  <p:cmAuthor id="3" name="Jared Erwin" initials="JE"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ED9"/>
    <a:srgbClr val="0E4B91"/>
    <a:srgbClr val="CCFFCC"/>
    <a:srgbClr val="FF0000"/>
    <a:srgbClr val="008000"/>
    <a:srgbClr val="FA5B36"/>
    <a:srgbClr val="000000"/>
    <a:srgbClr val="339933"/>
    <a:srgbClr val="CB460F"/>
    <a:srgbClr val="EA9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95304" autoAdjust="0"/>
  </p:normalViewPr>
  <p:slideViewPr>
    <p:cSldViewPr snapToGrid="0" snapToObjects="1">
      <p:cViewPr varScale="1">
        <p:scale>
          <a:sx n="94" d="100"/>
          <a:sy n="94" d="100"/>
        </p:scale>
        <p:origin x="1856" y="184"/>
      </p:cViewPr>
      <p:guideLst>
        <p:guide orient="horz" pos="1416"/>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A68F13CC-A6A6-524A-A0F8-DAB9B298E3B6}" type="datetimeFigureOut">
              <a:rPr lang="en-US" smtClean="0"/>
              <a:t>6/27/18</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E2A614CD-FA73-DF49-AA13-A5EF746D725A}" type="datetimeFigureOut">
              <a:rPr lang="en-US" smtClean="0"/>
              <a:t>6/27/18</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expectations for the session.</a:t>
            </a:r>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45260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89071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01126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5" name="TextBox 4"/>
          <p:cNvSpPr txBox="1"/>
          <p:nvPr userDrawn="1"/>
        </p:nvSpPr>
        <p:spPr>
          <a:xfrm>
            <a:off x="3098976" y="6653628"/>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491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1023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TextBox 1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3332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TextBox 1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2550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TextBox 8"/>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8938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591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7871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5769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1644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543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8" name="TextBox 7"/>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4705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5" name="TextBox 24"/>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603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09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1814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2404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09303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3" name="TextBox 2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2313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65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2085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21345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93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77908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2648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98648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66528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5869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101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0898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626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86986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61915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426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8670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80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3698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6207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582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98451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7416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52841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0429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82104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339739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
        <p:nvSpPr>
          <p:cNvPr id="17" name="TextBox 1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78940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
        <p:nvSpPr>
          <p:cNvPr id="22" name="TextBox 21"/>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770429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9A3C08-6729-774B-87C1-807981A6C2F7}" type="datetimeFigureOut">
              <a:rPr lang="en-US" smtClean="0"/>
              <a:t>6/27/18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C3EA4BC-5B05-0246-B128-695753B4F5B7}" type="slidenum">
              <a:rPr lang="en-US" smtClean="0"/>
              <a:t>‹#›</a:t>
            </a:fld>
            <a:endParaRPr lang="en-US"/>
          </a:p>
        </p:txBody>
      </p:sp>
    </p:spTree>
    <p:extLst>
      <p:ext uri="{BB962C8B-B14F-4D97-AF65-F5344CB8AC3E}">
        <p14:creationId xmlns:p14="http://schemas.microsoft.com/office/powerpoint/2010/main" val="17480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50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Background Slide">
    <p:spTree>
      <p:nvGrpSpPr>
        <p:cNvPr id="1" name=""/>
        <p:cNvGrpSpPr/>
        <p:nvPr/>
      </p:nvGrpSpPr>
      <p:grpSpPr>
        <a:xfrm>
          <a:off x="0" y="0"/>
          <a:ext cx="0" cy="0"/>
          <a:chOff x="0" y="0"/>
          <a:chExt cx="0" cy="0"/>
        </a:xfrm>
      </p:grpSpPr>
      <p:sp>
        <p:nvSpPr>
          <p:cNvPr id="12" name="Rectangle 11"/>
          <p:cNvSpPr/>
          <p:nvPr userDrawn="1"/>
        </p:nvSpPr>
        <p:spPr>
          <a:xfrm>
            <a:off x="4626010" y="35322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533846"/>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89693"/>
            <a:ext cx="4434840" cy="2743200"/>
          </a:xfrm>
          <a:prstGeom prst="rect">
            <a:avLst/>
          </a:prstGeom>
          <a:solidFill>
            <a:srgbClr val="FFFF00">
              <a:alpha val="25000"/>
            </a:srgbClr>
          </a:solidFill>
          <a:ln w="25400">
            <a:solidFill>
              <a:srgbClr val="FFFF00">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626010" y="6750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2948" y="649608"/>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4596847" y="649608"/>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9" name="Rectangle 8"/>
          <p:cNvSpPr/>
          <p:nvPr userDrawn="1"/>
        </p:nvSpPr>
        <p:spPr>
          <a:xfrm>
            <a:off x="53790" y="3515277"/>
            <a:ext cx="3484031"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Current Issues / Actions Required</a:t>
            </a:r>
          </a:p>
        </p:txBody>
      </p:sp>
      <p:sp>
        <p:nvSpPr>
          <p:cNvPr id="11" name="Rectangle 10"/>
          <p:cNvSpPr/>
          <p:nvPr userDrawn="1"/>
        </p:nvSpPr>
        <p:spPr>
          <a:xfrm>
            <a:off x="4578998" y="3515277"/>
            <a:ext cx="1352037"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What’s Next</a:t>
            </a:r>
          </a:p>
        </p:txBody>
      </p:sp>
      <p:sp>
        <p:nvSpPr>
          <p:cNvPr id="13" name="TextBox 12"/>
          <p:cNvSpPr txBox="1"/>
          <p:nvPr userDrawn="1"/>
        </p:nvSpPr>
        <p:spPr>
          <a:xfrm>
            <a:off x="3098976" y="6613333"/>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38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296327"/>
            <a:ext cx="8968882" cy="2905413"/>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78937"/>
            <a:ext cx="8968880" cy="2510601"/>
          </a:xfrm>
          <a:prstGeom prst="rect">
            <a:avLst/>
          </a:prstGeom>
          <a:solidFill>
            <a:srgbClr val="339933">
              <a:alpha val="25000"/>
            </a:srgbClr>
          </a:solidFill>
          <a:ln w="25400">
            <a:solidFill>
              <a:srgbClr val="339933">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52948" y="658077"/>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78301" y="3285687"/>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566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TextBox 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96335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theme" Target="../theme/theme1.xml"/><Relationship Id="rId53"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3"/>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983765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Lst>
  <p:hf sldNum="0" hd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8.tiff"/><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527" y="-15789"/>
            <a:ext cx="3886406" cy="2319065"/>
          </a:xfrm>
          <a:prstGeom prst="rect">
            <a:avLst/>
          </a:prstGeom>
        </p:spPr>
      </p:pic>
      <p:sp>
        <p:nvSpPr>
          <p:cNvPr id="2" name="TextBox 1">
            <a:extLst>
              <a:ext uri="{FF2B5EF4-FFF2-40B4-BE49-F238E27FC236}">
                <a16:creationId xmlns:a16="http://schemas.microsoft.com/office/drawing/2014/main" xmlns="" id="{BC371123-6146-1D45-999E-AAF0B7DC7AF6}"/>
              </a:ext>
            </a:extLst>
          </p:cNvPr>
          <p:cNvSpPr txBox="1"/>
          <p:nvPr/>
        </p:nvSpPr>
        <p:spPr>
          <a:xfrm>
            <a:off x="981308" y="4787832"/>
            <a:ext cx="6183767" cy="1477328"/>
          </a:xfrm>
          <a:prstGeom prst="rect">
            <a:avLst/>
          </a:prstGeom>
          <a:noFill/>
        </p:spPr>
        <p:txBody>
          <a:bodyPr wrap="square" lIns="0" tIns="0" rIns="0" bIns="0" rtlCol="0">
            <a:spAutoFit/>
          </a:bodyPr>
          <a:lstStyle/>
          <a:p>
            <a:endParaRPr lang="en-US" sz="2400" b="1" dirty="0">
              <a:solidFill>
                <a:schemeClr val="bg1"/>
              </a:solidFill>
            </a:endParaRPr>
          </a:p>
          <a:p>
            <a:endParaRPr lang="en-US" sz="2400" b="1" dirty="0">
              <a:solidFill>
                <a:schemeClr val="bg1"/>
              </a:solidFill>
            </a:endParaRPr>
          </a:p>
          <a:p>
            <a:r>
              <a:rPr lang="en-US" sz="2400" b="1" dirty="0">
                <a:solidFill>
                  <a:schemeClr val="bg1"/>
                </a:solidFill>
              </a:rPr>
              <a:t>GAC Joint Meeting with the </a:t>
            </a:r>
            <a:r>
              <a:rPr lang="en-US" sz="2400" b="1" dirty="0" smtClean="0">
                <a:solidFill>
                  <a:schemeClr val="bg1"/>
                </a:solidFill>
              </a:rPr>
              <a:t>ICANN Board</a:t>
            </a:r>
            <a:endParaRPr lang="en-US" sz="2400" b="1" dirty="0">
              <a:solidFill>
                <a:schemeClr val="bg1"/>
              </a:solidFill>
              <a:cs typeface="Source Sans Pro"/>
            </a:endParaRPr>
          </a:p>
          <a:p>
            <a:r>
              <a:rPr lang="en-US" sz="2400" b="1" dirty="0">
                <a:solidFill>
                  <a:schemeClr val="bg1"/>
                </a:solidFill>
                <a:cs typeface="Source Sans Pro"/>
              </a:rPr>
              <a:t>27 June 2018</a:t>
            </a:r>
            <a:endParaRPr lang="en-US" sz="2400" b="1" dirty="0">
              <a:cs typeface="Source Sans Pro"/>
            </a:endParaRPr>
          </a:p>
        </p:txBody>
      </p:sp>
    </p:spTree>
    <p:extLst>
      <p:ext uri="{BB962C8B-B14F-4D97-AF65-F5344CB8AC3E}">
        <p14:creationId xmlns:p14="http://schemas.microsoft.com/office/powerpoint/2010/main" val="7556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4" y="46179"/>
            <a:ext cx="8316591" cy="450663"/>
          </a:xfrm>
        </p:spPr>
        <p:txBody>
          <a:bodyPr/>
          <a:lstStyle/>
          <a:p>
            <a:r>
              <a:rPr lang="en-US" sz="2400" dirty="0"/>
              <a:t>GAC questions to the ICANN Board (1/2)</a:t>
            </a:r>
          </a:p>
        </p:txBody>
      </p:sp>
      <p:sp>
        <p:nvSpPr>
          <p:cNvPr id="3" name="TextBox 2">
            <a:extLst>
              <a:ext uri="{FF2B5EF4-FFF2-40B4-BE49-F238E27FC236}">
                <a16:creationId xmlns:a16="http://schemas.microsoft.com/office/drawing/2014/main" xmlns="" id="{9DE55120-107E-A445-9FDE-FD8E724C022F}"/>
              </a:ext>
            </a:extLst>
          </p:cNvPr>
          <p:cNvSpPr txBox="1"/>
          <p:nvPr/>
        </p:nvSpPr>
        <p:spPr>
          <a:xfrm>
            <a:off x="71264" y="724395"/>
            <a:ext cx="9072736" cy="6247864"/>
          </a:xfrm>
          <a:prstGeom prst="rect">
            <a:avLst/>
          </a:prstGeom>
          <a:noFill/>
        </p:spPr>
        <p:txBody>
          <a:bodyPr wrap="square" lIns="0" tIns="0" rIns="0" bIns="0" rtlCol="0">
            <a:spAutoFit/>
          </a:bodyPr>
          <a:lstStyle/>
          <a:p>
            <a:r>
              <a:rPr lang="en-GB" sz="2000" dirty="0"/>
              <a:t> </a:t>
            </a:r>
          </a:p>
          <a:p>
            <a:r>
              <a:rPr lang="en-GB" sz="2000" b="1" u="sng" dirty="0"/>
              <a:t>DOT.AMAZON</a:t>
            </a:r>
            <a:endParaRPr lang="en-GB" sz="2000" u="sng" dirty="0"/>
          </a:p>
          <a:p>
            <a:r>
              <a:rPr lang="en-GB" sz="2000" dirty="0"/>
              <a:t>Brazil wishes to provide the Board with an update on developments with regard to the </a:t>
            </a:r>
            <a:r>
              <a:rPr lang="en-GB" sz="2000" dirty="0" err="1"/>
              <a:t>dot.Amazon</a:t>
            </a:r>
            <a:r>
              <a:rPr lang="en-GB" sz="2000" dirty="0"/>
              <a:t> issue.</a:t>
            </a:r>
          </a:p>
          <a:p>
            <a:r>
              <a:rPr lang="en-GB" sz="2000" dirty="0"/>
              <a:t> </a:t>
            </a:r>
          </a:p>
          <a:p>
            <a:r>
              <a:rPr lang="en-GB" sz="2000" b="1" u="sng" dirty="0"/>
              <a:t>GAC CAPACITY BUILDING WORKSHOPS</a:t>
            </a:r>
            <a:endParaRPr lang="en-GB" sz="2000" u="sng" dirty="0"/>
          </a:p>
          <a:p>
            <a:r>
              <a:rPr lang="en-GB" sz="2000" dirty="0"/>
              <a:t>Appreciation for support provided by ICANN Board and ICANN Org.</a:t>
            </a:r>
          </a:p>
          <a:p>
            <a:r>
              <a:rPr lang="en-GB" sz="2000" i="1" dirty="0"/>
              <a:t> </a:t>
            </a:r>
            <a:endParaRPr lang="en-GB" sz="2000" dirty="0"/>
          </a:p>
          <a:p>
            <a:r>
              <a:rPr lang="en-GB" sz="2000" b="1" u="sng" dirty="0"/>
              <a:t>GDPR</a:t>
            </a:r>
            <a:endParaRPr lang="en-GB" sz="2000" u="sng" dirty="0"/>
          </a:p>
          <a:p>
            <a:pPr marL="342900" indent="-342900">
              <a:buFont typeface="Arial" panose="020B0604020202020204" pitchFamily="34" charset="0"/>
              <a:buChar char="•"/>
            </a:pPr>
            <a:r>
              <a:rPr lang="en-GB" sz="2000" dirty="0"/>
              <a:t>Does the Board plan to make adjustments to the Temporary Specification?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What procedural means will be used to develop, deliver and implement the Unified Access Model, and what is the timeframe being contemplated?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How will the various streams of community work and input fit together to achieve WHOIS compliance with GDPR, and what are the likely timing points? Is there a framework for coordination of all streams of work?</a:t>
            </a:r>
          </a:p>
          <a:p>
            <a:r>
              <a:rPr lang="en-GB" sz="2000" dirty="0"/>
              <a:t> </a:t>
            </a:r>
          </a:p>
          <a:p>
            <a:r>
              <a:rPr lang="en-GB" sz="1400" dirty="0"/>
              <a:t> </a:t>
            </a:r>
          </a:p>
          <a:p>
            <a:r>
              <a:rPr lang="en-GB" sz="1400" dirty="0"/>
              <a:t> </a:t>
            </a:r>
          </a:p>
          <a:p>
            <a:endParaRPr lang="en-US" dirty="0" err="1">
              <a:cs typeface="Source Sans Pro"/>
            </a:endParaRPr>
          </a:p>
        </p:txBody>
      </p:sp>
    </p:spTree>
    <p:extLst>
      <p:ext uri="{BB962C8B-B14F-4D97-AF65-F5344CB8AC3E}">
        <p14:creationId xmlns:p14="http://schemas.microsoft.com/office/powerpoint/2010/main" val="2837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2DE7C61-7644-F349-97BD-88082309FDAD}"/>
              </a:ext>
            </a:extLst>
          </p:cNvPr>
          <p:cNvSpPr>
            <a:spLocks noGrp="1"/>
          </p:cNvSpPr>
          <p:nvPr>
            <p:ph type="title"/>
          </p:nvPr>
        </p:nvSpPr>
        <p:spPr>
          <a:xfrm>
            <a:off x="66146" y="46179"/>
            <a:ext cx="8012951" cy="450663"/>
          </a:xfrm>
        </p:spPr>
        <p:txBody>
          <a:bodyPr/>
          <a:lstStyle/>
          <a:p>
            <a:r>
              <a:rPr lang="en-US" sz="2400" dirty="0"/>
              <a:t>GAC questions to the ICANN Board (2/2)</a:t>
            </a:r>
          </a:p>
        </p:txBody>
      </p:sp>
      <p:sp>
        <p:nvSpPr>
          <p:cNvPr id="6" name="TextBox 5">
            <a:extLst>
              <a:ext uri="{FF2B5EF4-FFF2-40B4-BE49-F238E27FC236}">
                <a16:creationId xmlns:a16="http://schemas.microsoft.com/office/drawing/2014/main" xmlns="" id="{3D1DFE62-1858-0A45-A8DD-FA07CDE97289}"/>
              </a:ext>
            </a:extLst>
          </p:cNvPr>
          <p:cNvSpPr txBox="1"/>
          <p:nvPr/>
        </p:nvSpPr>
        <p:spPr>
          <a:xfrm>
            <a:off x="173023" y="1543192"/>
            <a:ext cx="8757220" cy="3354765"/>
          </a:xfrm>
          <a:prstGeom prst="rect">
            <a:avLst/>
          </a:prstGeom>
          <a:noFill/>
        </p:spPr>
        <p:txBody>
          <a:bodyPr wrap="square" lIns="0" tIns="0" rIns="0" bIns="0" rtlCol="0">
            <a:spAutoFit/>
          </a:bodyPr>
          <a:lstStyle/>
          <a:p>
            <a:r>
              <a:rPr lang="en-GB" sz="2000" b="1" u="sng" dirty="0"/>
              <a:t>JURISDICTION</a:t>
            </a:r>
            <a:r>
              <a:rPr lang="en-GB" sz="2000" dirty="0"/>
              <a:t/>
            </a:r>
            <a:br>
              <a:rPr lang="en-GB" sz="2000" dirty="0"/>
            </a:br>
            <a:r>
              <a:rPr lang="en-GB" sz="2000" dirty="0"/>
              <a:t>Can the Board identify options for continuing discussions on aspects of ICANN jurisdiction that will not be resolved by the CCWG-Accountability WS2 work?</a:t>
            </a:r>
            <a:br>
              <a:rPr lang="en-GB" sz="2000" dirty="0"/>
            </a:br>
            <a:r>
              <a:rPr lang="en-GB" sz="2000" dirty="0"/>
              <a:t> </a:t>
            </a:r>
            <a:br>
              <a:rPr lang="en-GB" sz="2000" dirty="0"/>
            </a:br>
            <a:r>
              <a:rPr lang="en-GB" sz="2000" b="1" u="sng" dirty="0"/>
              <a:t>2-CHARACTER CODES AT THE SECOND LEVEL</a:t>
            </a:r>
            <a:r>
              <a:rPr lang="en-GB" sz="2000" dirty="0"/>
              <a:t/>
            </a:r>
            <a:br>
              <a:rPr lang="en-GB" sz="2000" dirty="0"/>
            </a:br>
            <a:r>
              <a:rPr lang="en-GB" sz="2000" dirty="0"/>
              <a:t>Can the Board provide an update on commitments previously given to the GAC to consult with concerned GAC members, and to put in place arrangements to avoid the issues of concern happening again? What further releases are planned, for both new and legacy </a:t>
            </a:r>
            <a:r>
              <a:rPr lang="en-GB" sz="2000" dirty="0" err="1"/>
              <a:t>gTLDs</a:t>
            </a:r>
            <a:r>
              <a:rPr lang="en-GB" sz="2000" dirty="0"/>
              <a:t>?</a:t>
            </a:r>
            <a:r>
              <a:rPr lang="en-GB" dirty="0"/>
              <a:t/>
            </a:r>
            <a:br>
              <a:rPr lang="en-GB" dirty="0"/>
            </a:br>
            <a:endParaRPr lang="en-US" dirty="0" err="1">
              <a:cs typeface="Source Sans Pro"/>
            </a:endParaRPr>
          </a:p>
        </p:txBody>
      </p:sp>
    </p:spTree>
    <p:extLst>
      <p:ext uri="{BB962C8B-B14F-4D97-AF65-F5344CB8AC3E}">
        <p14:creationId xmlns:p14="http://schemas.microsoft.com/office/powerpoint/2010/main" val="614445891"/>
      </p:ext>
    </p:extLst>
  </p:cSld>
  <p:clrMapOvr>
    <a:masterClrMapping/>
  </p:clrMapOvr>
</p:sld>
</file>

<file path=ppt/theme/theme1.xml><?xml version="1.0" encoding="utf-8"?>
<a:theme xmlns:a="http://schemas.openxmlformats.org/drawingml/2006/main" name="1_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25542</TotalTime>
  <Words>42</Words>
  <Application>Microsoft Macintosh PowerPoint</Application>
  <PresentationFormat>On-screen Show (4:3)</PresentationFormat>
  <Paragraphs>27</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ＭＳ Ｐゴシック</vt:lpstr>
      <vt:lpstr>Segoe UI</vt:lpstr>
      <vt:lpstr>Source Sans Pro</vt:lpstr>
      <vt:lpstr>Wingdings</vt:lpstr>
      <vt:lpstr>微軟正黑體</vt:lpstr>
      <vt:lpstr>1_ICANNPPT_Arial_4x3_June 2017_potx</vt:lpstr>
      <vt:lpstr>PowerPoint Presentation</vt:lpstr>
      <vt:lpstr>GAC questions to the ICANN Board (1/2)</vt:lpstr>
      <vt:lpstr>GAC questions to the ICANN Board (2/2)</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Grant Nakata</dc:creator>
  <cp:lastModifiedBy>Gulten Tepe</cp:lastModifiedBy>
  <cp:revision>628</cp:revision>
  <cp:lastPrinted>2018-03-10T13:57:14Z</cp:lastPrinted>
  <dcterms:created xsi:type="dcterms:W3CDTF">2017-06-15T23:55:49Z</dcterms:created>
  <dcterms:modified xsi:type="dcterms:W3CDTF">2018-06-27T15:14:49Z</dcterms:modified>
</cp:coreProperties>
</file>